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7" r:id="rId3"/>
    <p:sldId id="265" r:id="rId4"/>
    <p:sldId id="266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CC7D2F-8E53-444E-A40B-B13F469D9139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435EA1-13C0-4A9F-A8AA-679979E08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CC7D2F-8E53-444E-A40B-B13F469D9139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435EA1-13C0-4A9F-A8AA-679979E08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CC7D2F-8E53-444E-A40B-B13F469D9139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435EA1-13C0-4A9F-A8AA-679979E08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CC7D2F-8E53-444E-A40B-B13F469D9139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435EA1-13C0-4A9F-A8AA-679979E08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CC7D2F-8E53-444E-A40B-B13F469D9139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435EA1-13C0-4A9F-A8AA-679979E08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CC7D2F-8E53-444E-A40B-B13F469D9139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435EA1-13C0-4A9F-A8AA-679979E08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CC7D2F-8E53-444E-A40B-B13F469D9139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435EA1-13C0-4A9F-A8AA-679979E08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CC7D2F-8E53-444E-A40B-B13F469D9139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435EA1-13C0-4A9F-A8AA-679979E08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CC7D2F-8E53-444E-A40B-B13F469D9139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435EA1-13C0-4A9F-A8AA-679979E08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CC7D2F-8E53-444E-A40B-B13F469D9139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435EA1-13C0-4A9F-A8AA-679979E08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CC7D2F-8E53-444E-A40B-B13F469D9139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435EA1-13C0-4A9F-A8AA-679979E089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FCC7D2F-8E53-444E-A40B-B13F469D9139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D435EA1-13C0-4A9F-A8AA-679979E08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4929198"/>
            <a:ext cx="6357982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«Железнодорожные»  </a:t>
            </a:r>
            <a:r>
              <a:rPr lang="ru-RU" sz="2800" b="1" dirty="0">
                <a:solidFill>
                  <a:schemeClr val="accent1"/>
                </a:solidFill>
              </a:rPr>
              <a:t>профессии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3" name="Picture 3" descr="http://abakanradio.ru/wp-content/uploads/2012/08/x_bbec5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052736"/>
            <a:ext cx="4476690" cy="38022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20569" y="571480"/>
            <a:ext cx="5865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Негосударственное дошкольное образовательное учреждение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Детский сад № 264 ОАО «РЖД»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6000768"/>
            <a:ext cx="25587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Старший воспитатель Куликова Л.И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..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143932" cy="231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u="sng" dirty="0">
                <a:latin typeface="Arial" pitchFamily="34" charset="0"/>
                <a:cs typeface="Arial" pitchFamily="34" charset="0"/>
              </a:rPr>
              <a:t>Диспетчер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Одним движением руки, одним нажатием кнопки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быстро и уверенно этот человек руководит передвижением множества поездов. Его работа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обеспечить выполнение графика и полную безопасность при маневрах. Диспетчер контролирует работу станции, следит за тем как выполняется погрузка, выгрузка, прием, формирование и отправление составов. Он должен ориентироваться в любых обстоятельствах и уметь быстро находить варианты для предотвращения аварийной ситуации, разводить поезда.</a:t>
            </a:r>
          </a:p>
        </p:txBody>
      </p:sp>
      <p:pic>
        <p:nvPicPr>
          <p:cNvPr id="4098" name="Picture 2" descr="http://www.iskra-kungur.ru/uploads/posts/2010-12/1293444461_dispet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0307" y="3429000"/>
            <a:ext cx="4164586" cy="3009896"/>
          </a:xfrm>
          <a:prstGeom prst="rect">
            <a:avLst/>
          </a:prstGeom>
          <a:noFill/>
        </p:spPr>
      </p:pic>
      <p:pic>
        <p:nvPicPr>
          <p:cNvPr id="4100" name="Picture 4" descr="http://www.ruzgd.ru/il/dispatcher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607" y="3429000"/>
            <a:ext cx="4031313" cy="2967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571480"/>
            <a:ext cx="813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u="sng" dirty="0">
                <a:latin typeface="Arial" pitchFamily="34" charset="0"/>
                <a:cs typeface="Arial" pitchFamily="34" charset="0"/>
              </a:rPr>
              <a:t>Кассир</a:t>
            </a:r>
          </a:p>
        </p:txBody>
      </p:sp>
      <p:pic>
        <p:nvPicPr>
          <p:cNvPr id="3074" name="Picture 2" descr="http://samrabotai.narod.ru/professia/img/professia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357562"/>
            <a:ext cx="4095752" cy="3071814"/>
          </a:xfrm>
          <a:prstGeom prst="rect">
            <a:avLst/>
          </a:prstGeom>
          <a:noFill/>
        </p:spPr>
      </p:pic>
      <p:pic>
        <p:nvPicPr>
          <p:cNvPr id="3076" name="Picture 4" descr="http://nashpoezd.narod.ru/2009/rzd/kur/image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57562"/>
            <a:ext cx="4095779" cy="3071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928670"/>
            <a:ext cx="8286808" cy="231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Любая поездка начинается с выбора маршрута и покупки билета. И вот тут без кассира, одного из самых важных работников на железных дорогах, не обойтись. Кассир не только продает билеты пассажирам, но ещё и занимается оформлением и проверкой документов. В его обязанности входит учет, если работа связана с грузами, в частности он ведет кассовую книгу.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За этими вполне обыденными для железнодорожника словами скрывается высокая степень ответственности, прежде всего материальной. Сегодня среди обязанностей билетного кассира основные – распределение мест и продажа билетов, полный контроль пассажирооборота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714356"/>
            <a:ext cx="6715172" cy="13388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/>
              <a:t>Счастливого пути вместе с ОАО «РЖД», ведь наш девиз: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«ЗАБОТА – КАЧЕСТВО – БЕЗОПАСНОСТЬ!»</a:t>
            </a:r>
          </a:p>
        </p:txBody>
      </p:sp>
      <p:pic>
        <p:nvPicPr>
          <p:cNvPr id="2050" name="Picture 2" descr="http://ershovcity.ru/up/news/article/2011/04/img_kozv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786058"/>
            <a:ext cx="6372225" cy="300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357166"/>
            <a:ext cx="835824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на железной дороге — ответственное и почетное дело. Российские железные дороги — целая империя со своими станциями и полустанками, машинистами и проводниками, бригадирами поездов и начальниками станций. Так это выглядит для простого обывателя.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за внешней стороной скрывается титаническая работа техников, операторов, диспетчеров, путевых рабочих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мастеров депо —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именно они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координируют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движение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пассажирских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грузовых потоков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железной дороге,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следят за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безопасностью,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обеспечивают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своевременное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отправление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составов.</a:t>
            </a:r>
            <a:endParaRPr kumimoji="0" lang="ru-RU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hotkovo.net.ru/general_news/2012/june/saps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85926"/>
            <a:ext cx="6072230" cy="4554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4572008"/>
            <a:ext cx="8358246" cy="193632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Краткое описание: железнодорожником называют человека, который задействован в сфере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железнодорожного транспорта. Различают такие виды деятельности как путевой обходчик, машинист локомотива, поездной диспетчер, часовой на станции, механик СЦБ - это все включает в себя профессия железнодорожника. Насколько многообразна и сложная работа железных дорог, так и эта профессия включает у себя много разных деятельных процессов.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428604"/>
            <a:ext cx="5555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Профессия железнодорожник</a:t>
            </a:r>
            <a:endParaRPr lang="ru-RU" sz="2800" dirty="0"/>
          </a:p>
        </p:txBody>
      </p:sp>
      <p:pic>
        <p:nvPicPr>
          <p:cNvPr id="6" name="Рисунок 5" descr="33458.jpg"/>
          <p:cNvPicPr>
            <a:picLocks noChangeAspect="1"/>
          </p:cNvPicPr>
          <p:nvPr/>
        </p:nvPicPr>
        <p:blipFill>
          <a:blip r:embed="rId2" cstate="print"/>
          <a:srcRect t="16877" b="21609"/>
          <a:stretch>
            <a:fillRect/>
          </a:stretch>
        </p:blipFill>
        <p:spPr>
          <a:xfrm>
            <a:off x="1142976" y="1000108"/>
            <a:ext cx="6667500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История профессии: Как и много других профессий,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профессия железнодорожник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имеет историю своего возникновения. Императора Николая І считают основоположником железнодорожного дела. Ведь именно за его правление в 1837 году была открыта первая железнодорожная дорога от Царского Села до Санкт-Петербурга. Впоследствии она была продолжена еще и до Павловска. Не принимая во внимание, что многие люди в это время считали эту дорогу просо царской прихотью, она стала точкой опоры для развития всего железнодорожного транспорта. И соответственно с открытием первой железнодорожной дороги родилась данная профессия.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Социальная значимость профессии в обществе: От середины восемнадцатого века и до наших дней протяжность железнодорожных дорог увеличилась с 30 до 80 тысяч километров. За этим показателем Российская Федерация занимает сейчас второе место в мире. Это свидетельствует о значении такого вида перевозки как железнодорожном, а, следовательно, и чрезвычайно важной является профессия железнодорожник. Без железнодорожных дорог нельзя представить современную жизнь, ведь они соединяют разные города, страны. Стоит отметить, что передвижение железнодорожным транспортом является самым безопасным, сравнительно с авиатранспортом и автомобилями.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Массовость и уникальность профессии: </a:t>
            </a:r>
            <a:r>
              <a:rPr kumimoji="0" lang="ru-RU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профессия железнодорожник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включает в себя самые разнообразные обязанности - от таких высококвалифицированных, как машинист,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сотрудник ведомства РЖД, начальник железнодорожного участка по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тяжелому труду, в случае ремонта и укладывания железнодорожного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полотна. Соответственно и оплата разных видов деятельности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происходит по-разному. Все зависит от квалификации, уровня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профессиональных навыков, ответственности. Кроме приличной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заработной платы, работники-железнодорожники награждаются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путевками в детские санатории, бесплатным проездом на поездах.</a:t>
            </a:r>
          </a:p>
        </p:txBody>
      </p:sp>
      <p:pic>
        <p:nvPicPr>
          <p:cNvPr id="3" name="Picture 2" descr="Профессия железнодорож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1810" y="3786190"/>
            <a:ext cx="3432190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00042"/>
            <a:ext cx="81439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u="sng" dirty="0">
                <a:latin typeface="Arial" pitchFamily="34" charset="0"/>
                <a:cs typeface="Arial" pitchFamily="34" charset="0"/>
              </a:rPr>
              <a:t>Электромеханик </a:t>
            </a:r>
            <a:r>
              <a:rPr lang="ru-RU" sz="1400" b="1" u="sng" dirty="0" smtClean="0">
                <a:latin typeface="Arial" pitchFamily="34" charset="0"/>
                <a:cs typeface="Arial" pitchFamily="34" charset="0"/>
              </a:rPr>
              <a:t>СЦБ</a:t>
            </a:r>
          </a:p>
          <a:p>
            <a:pPr algn="ctr">
              <a:lnSpc>
                <a:spcPct val="150000"/>
              </a:lnSpc>
            </a:pPr>
            <a:endParaRPr lang="ru-RU" sz="1400" b="1" u="sng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Эти сотрудники железных дорог делают всё возможное для того, чтобы движение в стране оставалось непрерывным. Они обслуживают устройства сигнализации, централизации и блокировки. И не удивительно, что профессия «электромеханик» на железной дороге -- одна из самых необходимых.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zdr.gudok.ru/uploads/posts/2009-01/thumbs/1232622929_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686178"/>
            <a:ext cx="2976570" cy="2530086"/>
          </a:xfrm>
          <a:prstGeom prst="rect">
            <a:avLst/>
          </a:prstGeom>
          <a:noFill/>
        </p:spPr>
      </p:pic>
      <p:pic>
        <p:nvPicPr>
          <p:cNvPr id="9220" name="Picture 4" descr="http://primamedia.ru/f/266x136/205/204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3678228"/>
            <a:ext cx="4980398" cy="2546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143932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u="sng" dirty="0" smtClean="0">
                <a:latin typeface="Arial" pitchFamily="34" charset="0"/>
                <a:cs typeface="Arial" pitchFamily="34" charset="0"/>
              </a:rPr>
              <a:t>Осмотрщик</a:t>
            </a:r>
          </a:p>
          <a:p>
            <a:pPr algn="ctr">
              <a:lnSpc>
                <a:spcPct val="150000"/>
              </a:lnSpc>
            </a:pPr>
            <a:endParaRPr lang="ru-RU" sz="1400" b="1" u="sng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Он первым встречает поезд и принимается за работу. За отведенное на осмотр небольшое количество времени он должен убедиться, что состав исправен и может без помех продолжить путь. Осмотрщик вагонов как врач. Он ставит диагноз и лечит своих подопечных. Перед началом работы он проверяет разнообразные приборы для выявления дефектов, после чего принимается за проверку вагонов.</a:t>
            </a:r>
          </a:p>
        </p:txBody>
      </p:sp>
      <p:pic>
        <p:nvPicPr>
          <p:cNvPr id="8194" name="Picture 2" descr="http://zdr.gudok.ru/uploads/posts/2009-07/1246494001_0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30326"/>
            <a:ext cx="4071966" cy="2703786"/>
          </a:xfrm>
          <a:prstGeom prst="rect">
            <a:avLst/>
          </a:prstGeom>
          <a:noFill/>
        </p:spPr>
      </p:pic>
      <p:pic>
        <p:nvPicPr>
          <p:cNvPr id="8196" name="Picture 4" descr="http://zdr.gudok.ru/uploads/posts/2009-03/1237776493_resize-of-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26156"/>
            <a:ext cx="4000488" cy="272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215370" cy="2637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u="sng" dirty="0">
                <a:latin typeface="Arial" pitchFamily="34" charset="0"/>
                <a:cs typeface="Arial" pitchFamily="34" charset="0"/>
              </a:rPr>
              <a:t>Проводник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У дверей поезда пассажиров встречает особый человек -- именно он больше остальных у обывателя ассоциируется со всей железной дорогой. Он, а чаще всего, она на протяжении всего маршрута создает условия для комфортного времяпрепровождения путешественников. Почему? Ответ прост -- такая у него работа. Приветствие и прощание проводника -- по сути, это первый и последний аккорд путевых воспоминаний. Проводник проверяет документы, производит посадку и высадку, сообщает о приближении к той или иной станции. Даже в чрезвычайных ситуациях проводники обязаны, в первую очередь, заботится о пассажирах.</a:t>
            </a:r>
          </a:p>
        </p:txBody>
      </p:sp>
      <p:pic>
        <p:nvPicPr>
          <p:cNvPr id="7170" name="Picture 2" descr="http://i042.radikal.ru/1111/a1/18adcb831c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83" y="3214686"/>
            <a:ext cx="3968341" cy="3143240"/>
          </a:xfrm>
          <a:prstGeom prst="rect">
            <a:avLst/>
          </a:prstGeom>
          <a:noFill/>
        </p:spPr>
      </p:pic>
      <p:pic>
        <p:nvPicPr>
          <p:cNvPr id="7172" name="Picture 4" descr="http://www.vagonreklamy.ru/wp-content/uploads/2010/10/270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3214661"/>
            <a:ext cx="4191029" cy="3143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072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u="sng" dirty="0" smtClean="0">
                <a:latin typeface="Arial" pitchFamily="34" charset="0"/>
                <a:cs typeface="Arial" pitchFamily="34" charset="0"/>
              </a:rPr>
              <a:t>Путеец</a:t>
            </a:r>
            <a:endParaRPr lang="ru-RU" sz="1400" b="1" u="sng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На плечах путейцев ответственность за перевозки по всей стране. Каждый километр дороги -- персональная экзаменационная полоса. Безопасное движение -- результат их кропотливой работы. Кувалда, лом, лапа для выдергивания костылей, автономная электростанция -- эти инструменты верные спутники дорожных стражей. При любых погодных условиях, в любое время суток путейцы максимально быстро решают поставленные перед ними задачи. Они занимаются строительством новых дорог, ремонтом и обслуживанием старых. Профессия «монтер пути» существует ради безопасности перевозок.</a:t>
            </a:r>
          </a:p>
        </p:txBody>
      </p:sp>
      <p:pic>
        <p:nvPicPr>
          <p:cNvPr id="6146" name="Picture 2" descr="http://crisis-huisis.ru/files/_upload_admins_picture_14_2008-10-28_17_10_02.jpg"/>
          <p:cNvPicPr>
            <a:picLocks noChangeAspect="1" noChangeArrowheads="1"/>
          </p:cNvPicPr>
          <p:nvPr/>
        </p:nvPicPr>
        <p:blipFill>
          <a:blip r:embed="rId2" cstate="print"/>
          <a:srcRect l="9927" r="10661" b="3999"/>
          <a:stretch>
            <a:fillRect/>
          </a:stretch>
        </p:blipFill>
        <p:spPr bwMode="auto">
          <a:xfrm>
            <a:off x="4000496" y="3286124"/>
            <a:ext cx="4714908" cy="3143272"/>
          </a:xfrm>
          <a:prstGeom prst="rect">
            <a:avLst/>
          </a:prstGeom>
          <a:noFill/>
        </p:spPr>
      </p:pic>
      <p:pic>
        <p:nvPicPr>
          <p:cNvPr id="6148" name="Picture 4" descr="http://www.photomo.ru/static/photos/thumb_large/1803.jpg"/>
          <p:cNvPicPr>
            <a:picLocks noChangeAspect="1" noChangeArrowheads="1"/>
          </p:cNvPicPr>
          <p:nvPr/>
        </p:nvPicPr>
        <p:blipFill>
          <a:blip r:embed="rId3" cstate="print"/>
          <a:srcRect t="18055" b="16667"/>
          <a:stretch>
            <a:fillRect/>
          </a:stretch>
        </p:blipFill>
        <p:spPr bwMode="auto">
          <a:xfrm>
            <a:off x="571472" y="3281636"/>
            <a:ext cx="3214710" cy="3147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21537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u="sng" dirty="0" smtClean="0">
                <a:latin typeface="Arial" pitchFamily="34" charset="0"/>
                <a:cs typeface="Arial" pitchFamily="34" charset="0"/>
              </a:rPr>
              <a:t>Машинист</a:t>
            </a:r>
            <a:endParaRPr lang="ru-RU" sz="1400" b="1" u="sng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 их руках тысячи судеб. Работать приходится буквально в автоматическом режиме. Ведь ошибок дорога не прощает. Быть машинистом железнодорожного транспорта серьезное испытание, к которому готовы не все. В доли секунды они должны принимать сложнейшие решения. Без соколиного зрения, молниеносной реакции и фундаментальных знаний здесь точно не обойтись.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zppl.org.ua/sites/default/files/encyclopedia/zaliznychnyk.jpg"/>
          <p:cNvPicPr>
            <a:picLocks noChangeAspect="1" noChangeArrowheads="1"/>
          </p:cNvPicPr>
          <p:nvPr/>
        </p:nvPicPr>
        <p:blipFill>
          <a:blip r:embed="rId2" cstate="print"/>
          <a:srcRect l="20000" r="17499"/>
          <a:stretch>
            <a:fillRect/>
          </a:stretch>
        </p:blipFill>
        <p:spPr bwMode="auto">
          <a:xfrm>
            <a:off x="5143504" y="2634039"/>
            <a:ext cx="3580494" cy="3809619"/>
          </a:xfrm>
          <a:prstGeom prst="rect">
            <a:avLst/>
          </a:prstGeom>
          <a:noFill/>
        </p:spPr>
      </p:pic>
      <p:pic>
        <p:nvPicPr>
          <p:cNvPr id="5124" name="Picture 4" descr="http://mia-pl.gov.ua/updfiles/image/news/122010/mawinast.jpg"/>
          <p:cNvPicPr>
            <a:picLocks noChangeAspect="1" noChangeArrowheads="1"/>
          </p:cNvPicPr>
          <p:nvPr/>
        </p:nvPicPr>
        <p:blipFill>
          <a:blip r:embed="rId3" cstate="print"/>
          <a:srcRect l="13750"/>
          <a:stretch>
            <a:fillRect/>
          </a:stretch>
        </p:blipFill>
        <p:spPr bwMode="auto">
          <a:xfrm>
            <a:off x="428596" y="2643182"/>
            <a:ext cx="4663217" cy="3757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3">
      <a:dk1>
        <a:sysClr val="windowText" lastClr="000000"/>
      </a:dk1>
      <a:lt1>
        <a:sysClr val="window" lastClr="FFFFFF"/>
      </a:lt1>
      <a:dk2>
        <a:srgbClr val="989898"/>
      </a:dk2>
      <a:lt2>
        <a:srgbClr val="E3DED1"/>
      </a:lt2>
      <a:accent1>
        <a:srgbClr val="FF0000"/>
      </a:accent1>
      <a:accent2>
        <a:srgbClr val="9F2936"/>
      </a:accent2>
      <a:accent3>
        <a:srgbClr val="5F5F5F"/>
      </a:accent3>
      <a:accent4>
        <a:srgbClr val="A13027"/>
      </a:accent4>
      <a:accent5>
        <a:srgbClr val="B9AD8D"/>
      </a:accent5>
      <a:accent6>
        <a:srgbClr val="771E28"/>
      </a:accent6>
      <a:hlink>
        <a:srgbClr val="262626"/>
      </a:hlink>
      <a:folHlink>
        <a:srgbClr val="A11313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705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Evgenij</dc:creator>
  <cp:lastModifiedBy>1</cp:lastModifiedBy>
  <cp:revision>19</cp:revision>
  <dcterms:created xsi:type="dcterms:W3CDTF">2013-03-13T06:59:06Z</dcterms:created>
  <dcterms:modified xsi:type="dcterms:W3CDTF">2013-09-16T05:44:37Z</dcterms:modified>
</cp:coreProperties>
</file>